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0D30"/>
    <a:srgbClr val="0E1C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72"/>
    <p:restoredTop sz="88218"/>
  </p:normalViewPr>
  <p:slideViewPr>
    <p:cSldViewPr snapToGrid="0" snapToObjects="1">
      <p:cViewPr varScale="1">
        <p:scale>
          <a:sx n="85" d="100"/>
          <a:sy n="85" d="100"/>
        </p:scale>
        <p:origin x="200" y="1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8" d="100"/>
          <a:sy n="138" d="100"/>
        </p:scale>
        <p:origin x="3488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emf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95C93A-DA00-8D42-B31D-324603383BB3}" type="slidenum">
              <a:rPr lang="en-US" smtClean="0">
                <a:latin typeface="Arial" charset="0"/>
                <a:ea typeface="Arial" charset="0"/>
                <a:cs typeface="Arial" charset="0"/>
              </a:rPr>
              <a:t>‹#›</a:t>
            </a:fld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65" y="8442785"/>
            <a:ext cx="2586644" cy="620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4100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emf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fld id="{7ED66A55-B768-AC4A-ADBA-AD9E7FFC0C0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954" y="228773"/>
            <a:ext cx="3452091" cy="828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512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66A55-B768-AC4A-ADBA-AD9E7FFC0C0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1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66A55-B768-AC4A-ADBA-AD9E7FFC0C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706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356838"/>
            <a:ext cx="12192000" cy="13753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80117"/>
            <a:ext cx="9144000" cy="1829846"/>
          </a:xfrm>
        </p:spPr>
        <p:txBody>
          <a:bodyPr anchor="b"/>
          <a:lstStyle>
            <a:lvl1pPr algn="ctr">
              <a:defRPr sz="6000">
                <a:solidFill>
                  <a:srgbClr val="0E1C4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248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814683" cy="98045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0154" y="508250"/>
            <a:ext cx="893646" cy="716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918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0154" y="508250"/>
            <a:ext cx="893646" cy="716564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 userDrawn="1"/>
        </p:nvSpPr>
        <p:spPr>
          <a:xfrm>
            <a:off x="838200" y="365125"/>
            <a:ext cx="8814683" cy="980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993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0142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364273"/>
            <a:ext cx="12192000" cy="981307"/>
          </a:xfrm>
          <a:prstGeom prst="rect">
            <a:avLst/>
          </a:prstGeom>
          <a:solidFill>
            <a:srgbClr val="0E1C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0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38869"/>
            <a:ext cx="10515600" cy="45756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0" y="6308024"/>
            <a:ext cx="12192000" cy="216349"/>
            <a:chOff x="0" y="6095551"/>
            <a:chExt cx="12192000" cy="216349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6095551"/>
              <a:ext cx="12192000" cy="72238"/>
            </a:xfrm>
            <a:prstGeom prst="rect">
              <a:avLst/>
            </a:prstGeom>
            <a:solidFill>
              <a:srgbClr val="0E1C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0" y="6176120"/>
              <a:ext cx="12192000" cy="678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6244010"/>
              <a:ext cx="12192000" cy="67890"/>
            </a:xfrm>
            <a:prstGeom prst="rect">
              <a:avLst/>
            </a:prstGeom>
            <a:solidFill>
              <a:srgbClr val="C20D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75759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bg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1D0AF59-99C3-4251-AB9A-C966C6AD44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1855405F-37A2-4869-9154-F8BE3BECE6C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6729" y="1259861"/>
            <a:ext cx="3158541" cy="25339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27689" y="4273825"/>
            <a:ext cx="95366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E1C40"/>
                </a:solidFill>
                <a:latin typeface="Arial" charset="0"/>
                <a:ea typeface="Arial" charset="0"/>
                <a:cs typeface="Arial" charset="0"/>
              </a:rPr>
              <a:t>Athletes’ Executive Committee Restructure</a:t>
            </a:r>
          </a:p>
          <a:p>
            <a:pPr algn="ctr"/>
            <a:r>
              <a:rPr lang="en-US" sz="3600" dirty="0" smtClean="0">
                <a:solidFill>
                  <a:srgbClr val="0E1C40"/>
                </a:solidFill>
                <a:latin typeface="Arial" charset="0"/>
                <a:ea typeface="Arial" charset="0"/>
                <a:cs typeface="Arial" charset="0"/>
              </a:rPr>
              <a:t>May 2018</a:t>
            </a:r>
            <a:endParaRPr lang="en-US" sz="3600" dirty="0">
              <a:solidFill>
                <a:srgbClr val="0E1C4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64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Sub-Committees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Standing Sub-Committees</a:t>
            </a:r>
          </a:p>
          <a:p>
            <a:pPr lvl="1"/>
            <a:r>
              <a:rPr lang="en-US" dirty="0" smtClean="0"/>
              <a:t>Members will be both AEC and non-AEC members.</a:t>
            </a:r>
          </a:p>
          <a:p>
            <a:pPr lvl="1"/>
            <a:endParaRPr lang="en-US" dirty="0"/>
          </a:p>
          <a:p>
            <a:r>
              <a:rPr lang="en-US" dirty="0" smtClean="0"/>
              <a:t>Programming &amp; Events Committee</a:t>
            </a:r>
          </a:p>
          <a:p>
            <a:r>
              <a:rPr lang="en-US" dirty="0" smtClean="0"/>
              <a:t>Leadership Committee</a:t>
            </a:r>
          </a:p>
          <a:p>
            <a:r>
              <a:rPr lang="en-US" dirty="0" smtClean="0"/>
              <a:t>National Team Athletes’ Committee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230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&amp;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Members</a:t>
            </a:r>
          </a:p>
          <a:p>
            <a:pPr lvl="1"/>
            <a:r>
              <a:rPr lang="en-US" dirty="0" smtClean="0"/>
              <a:t>Programming &amp; Events Chair</a:t>
            </a:r>
          </a:p>
          <a:p>
            <a:pPr lvl="1"/>
            <a:r>
              <a:rPr lang="en-US" dirty="0" smtClean="0"/>
              <a:t>Between 2 and 8 At-Large Members</a:t>
            </a:r>
          </a:p>
          <a:p>
            <a:pPr lvl="1"/>
            <a:endParaRPr lang="en-US" dirty="0"/>
          </a:p>
          <a:p>
            <a:r>
              <a:rPr lang="en-US" dirty="0" smtClean="0"/>
              <a:t>Duties:</a:t>
            </a:r>
          </a:p>
          <a:p>
            <a:pPr lvl="1"/>
            <a:r>
              <a:rPr lang="en-US" dirty="0" smtClean="0"/>
              <a:t>Plan and organize speakers and facilitators for events and other workshops throughout the year.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66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Members</a:t>
            </a:r>
          </a:p>
          <a:p>
            <a:pPr lvl="1"/>
            <a:r>
              <a:rPr lang="en-US" dirty="0" smtClean="0"/>
              <a:t>Leadership Chair</a:t>
            </a:r>
          </a:p>
          <a:p>
            <a:pPr lvl="1"/>
            <a:r>
              <a:rPr lang="en-US" dirty="0" smtClean="0"/>
              <a:t>4 Zone Representatives</a:t>
            </a:r>
          </a:p>
          <a:p>
            <a:pPr lvl="1"/>
            <a:r>
              <a:rPr lang="en-US" dirty="0" smtClean="0"/>
              <a:t>Up to 4 additional At-Large Members</a:t>
            </a:r>
          </a:p>
          <a:p>
            <a:pPr lvl="1"/>
            <a:endParaRPr lang="en-US" dirty="0"/>
          </a:p>
          <a:p>
            <a:r>
              <a:rPr lang="en-US" dirty="0" smtClean="0"/>
              <a:t>Duties:</a:t>
            </a:r>
          </a:p>
          <a:p>
            <a:pPr lvl="1"/>
            <a:r>
              <a:rPr lang="en-US" dirty="0" smtClean="0"/>
              <a:t>Ensure the athlete voice is heard at all levels of USA Swimming</a:t>
            </a:r>
          </a:p>
          <a:p>
            <a:pPr lvl="1"/>
            <a:r>
              <a:rPr lang="en-US" dirty="0" smtClean="0"/>
              <a:t>Intentionally select athlete members of the National Committees</a:t>
            </a:r>
          </a:p>
          <a:p>
            <a:pPr lvl="1"/>
            <a:r>
              <a:rPr lang="en-US" dirty="0" smtClean="0"/>
              <a:t>Assign AEC members “clusters” to be responsible for communicating with and mentoring.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35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National Team Athletes’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Members:</a:t>
            </a:r>
          </a:p>
          <a:p>
            <a:pPr lvl="1"/>
            <a:r>
              <a:rPr lang="en-US" dirty="0" smtClean="0"/>
              <a:t>4 at-large national team athletes</a:t>
            </a:r>
          </a:p>
          <a:p>
            <a:pPr lvl="1"/>
            <a:r>
              <a:rPr lang="en-US" dirty="0" smtClean="0"/>
              <a:t>1 national team open water athlete</a:t>
            </a:r>
          </a:p>
          <a:p>
            <a:pPr lvl="1"/>
            <a:r>
              <a:rPr lang="en-US" dirty="0" smtClean="0"/>
              <a:t>2 National Team Steering Committee athletes</a:t>
            </a:r>
          </a:p>
          <a:p>
            <a:pPr lvl="1"/>
            <a:r>
              <a:rPr lang="en-US" dirty="0" smtClean="0"/>
              <a:t>1 National Team Open Water Steering Committee athlete</a:t>
            </a:r>
          </a:p>
          <a:p>
            <a:pPr lvl="1"/>
            <a:r>
              <a:rPr lang="en-US" dirty="0" smtClean="0"/>
              <a:t>AEC Chair (XO)</a:t>
            </a:r>
          </a:p>
          <a:p>
            <a:pPr lvl="1"/>
            <a:endParaRPr lang="en-US" dirty="0"/>
          </a:p>
          <a:p>
            <a:r>
              <a:rPr lang="en-US" dirty="0" smtClean="0"/>
              <a:t>Duties:</a:t>
            </a:r>
          </a:p>
          <a:p>
            <a:pPr lvl="1"/>
            <a:r>
              <a:rPr lang="en-US" dirty="0" smtClean="0"/>
              <a:t>Current duties of the NTAC (no significant changes).</a:t>
            </a:r>
          </a:p>
        </p:txBody>
      </p:sp>
    </p:spTree>
    <p:extLst>
      <p:ext uri="{BB962C8B-B14F-4D97-AF65-F5344CB8AC3E}">
        <p14:creationId xmlns:p14="http://schemas.microsoft.com/office/powerpoint/2010/main" val="6409829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Clusters of LSCs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AEC members will be responsible for communicating with and mentoring athletes from a cluster of 4-5 LSCs.</a:t>
            </a:r>
          </a:p>
          <a:p>
            <a:pPr lvl="1"/>
            <a:r>
              <a:rPr lang="en-US" dirty="0" smtClean="0"/>
              <a:t>As assigned by the Leadership Sub-Committee</a:t>
            </a:r>
          </a:p>
          <a:p>
            <a:pPr lvl="1"/>
            <a:r>
              <a:rPr lang="en-US" dirty="0" smtClean="0"/>
              <a:t>LSCs will be from different zones and of different sizes.</a:t>
            </a:r>
          </a:p>
          <a:p>
            <a:pPr lvl="1"/>
            <a:endParaRPr lang="en-US" dirty="0"/>
          </a:p>
          <a:p>
            <a:r>
              <a:rPr lang="en-US" dirty="0" smtClean="0"/>
              <a:t>Exceptions:</a:t>
            </a:r>
          </a:p>
          <a:p>
            <a:pPr lvl="1"/>
            <a:r>
              <a:rPr lang="en-US" dirty="0" smtClean="0"/>
              <a:t>Communications at least once per month between AEC members and LSC Athlete Representatives.</a:t>
            </a:r>
          </a:p>
          <a:p>
            <a:pPr lvl="1"/>
            <a:r>
              <a:rPr lang="en-US" dirty="0" smtClean="0"/>
              <a:t>Knowledge of LSC athlete governance leading practices.</a:t>
            </a:r>
          </a:p>
          <a:p>
            <a:pPr lvl="1"/>
            <a:r>
              <a:rPr lang="en-US" dirty="0" smtClean="0"/>
              <a:t>AEC members develop relationship with their LSC’s athlete representatives and general chairs.</a:t>
            </a:r>
          </a:p>
        </p:txBody>
      </p:sp>
    </p:spTree>
    <p:extLst>
      <p:ext uri="{BB962C8B-B14F-4D97-AF65-F5344CB8AC3E}">
        <p14:creationId xmlns:p14="http://schemas.microsoft.com/office/powerpoint/2010/main" val="1352272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Transition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13624"/>
            <a:ext cx="10515600" cy="3812620"/>
          </a:xfr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0" dirty="0" smtClean="0"/>
              <a:t>Education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0" dirty="0"/>
              <a:t>i</a:t>
            </a:r>
            <a:r>
              <a:rPr lang="en-US" sz="8000" dirty="0" smtClean="0"/>
              <a:t>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0" b="1" dirty="0" smtClean="0">
                <a:solidFill>
                  <a:srgbClr val="C20D30"/>
                </a:solidFill>
              </a:rPr>
              <a:t>KEY</a:t>
            </a:r>
            <a:r>
              <a:rPr lang="en-US" sz="8000" dirty="0" smtClean="0"/>
              <a:t>!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555022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Restructuring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63721"/>
            <a:ext cx="10515600" cy="4157393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dirty="0"/>
              <a:t>To better represent the athletes of USA Swimming, from the grassroots level, to the national team level</a:t>
            </a:r>
            <a:r>
              <a:rPr lang="en-US" dirty="0" smtClean="0"/>
              <a:t>.</a:t>
            </a:r>
          </a:p>
          <a:p>
            <a:pPr marL="0" lvl="0" indent="0" algn="ctr">
              <a:buNone/>
            </a:pPr>
            <a:endParaRPr lang="en-US" dirty="0"/>
          </a:p>
          <a:p>
            <a:pPr marL="0" lvl="0" indent="0" algn="ctr">
              <a:buNone/>
            </a:pPr>
            <a:r>
              <a:rPr lang="en-US" dirty="0"/>
              <a:t>To ensure that the athlete voice is strong on the USA Swimming Board of Directors, all USA Swimming National Committees, all Zones, and all </a:t>
            </a:r>
            <a:r>
              <a:rPr lang="en-US" dirty="0" smtClean="0"/>
              <a:t>LSCs.</a:t>
            </a:r>
          </a:p>
          <a:p>
            <a:pPr marL="0" lvl="0" indent="0" algn="ctr">
              <a:buNone/>
            </a:pPr>
            <a:endParaRPr lang="en-US" dirty="0" smtClean="0"/>
          </a:p>
          <a:p>
            <a:pPr marL="0" lvl="0" indent="0" algn="ctr">
              <a:buNone/>
            </a:pPr>
            <a:r>
              <a:rPr lang="en-US" dirty="0" smtClean="0"/>
              <a:t>To </a:t>
            </a:r>
            <a:r>
              <a:rPr lang="en-US" dirty="0"/>
              <a:t>ensure that experienced, committed national athlete representatives are elected to the AEC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56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Eligibility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candidate must meet either of the below criteria to be eligible for election to the AEC:</a:t>
            </a:r>
          </a:p>
          <a:p>
            <a:pPr lvl="1"/>
            <a:r>
              <a:rPr lang="en-US" dirty="0" smtClean="0"/>
              <a:t>Complete two (2) years of satisfactory national committee experience and be at least 18 years of age, or</a:t>
            </a:r>
          </a:p>
          <a:p>
            <a:pPr lvl="1"/>
            <a:r>
              <a:rPr lang="en-US" dirty="0" smtClean="0"/>
              <a:t>Have professional or leadership experience and be at least 18 years of age.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Note: Certain positions also require National Team experience or current Board of Directors service.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55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Structure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1598429" y="1679508"/>
            <a:ext cx="9164511" cy="4195997"/>
            <a:chOff x="1763319" y="1679508"/>
            <a:chExt cx="9164511" cy="4195997"/>
          </a:xfrm>
        </p:grpSpPr>
        <p:sp>
          <p:nvSpPr>
            <p:cNvPr id="4" name="Oval 3"/>
            <p:cNvSpPr>
              <a:spLocks noChangeAspect="1"/>
            </p:cNvSpPr>
            <p:nvPr/>
          </p:nvSpPr>
          <p:spPr>
            <a:xfrm>
              <a:off x="4541387" y="2388300"/>
              <a:ext cx="2743076" cy="274320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538171" y="1679508"/>
              <a:ext cx="749509" cy="3747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Chair</a:t>
              </a:r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956976" y="2054262"/>
              <a:ext cx="12648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Vice-Chair</a:t>
              </a:r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404740" y="2747904"/>
              <a:ext cx="19627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Leadership Chair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659974" y="3640543"/>
              <a:ext cx="32678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Programming &amp; Events Chair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508388" y="2059602"/>
              <a:ext cx="23744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BoD</a:t>
              </a:r>
              <a:r>
                <a:rPr lang="en-US" dirty="0" smtClean="0"/>
                <a:t> Representative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982688" y="2747904"/>
              <a:ext cx="14384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NTAC Chair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63319" y="3640543"/>
              <a:ext cx="24014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AAC Representative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102964" y="4294054"/>
              <a:ext cx="10618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At-Large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479585" y="4892215"/>
              <a:ext cx="10618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At-Large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437442" y="5506173"/>
              <a:ext cx="10618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At-Large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79433" y="5506173"/>
              <a:ext cx="10618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At-Large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319536" y="4991106"/>
              <a:ext cx="10618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At-Large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661085" y="4322609"/>
              <a:ext cx="10618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At-Large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3536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8869"/>
            <a:ext cx="4813092" cy="457568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Officer Positions (4)</a:t>
            </a:r>
          </a:p>
          <a:p>
            <a:pPr lvl="1"/>
            <a:r>
              <a:rPr lang="en-US" dirty="0" smtClean="0"/>
              <a:t>Chair</a:t>
            </a:r>
            <a:endParaRPr lang="en-US" dirty="0"/>
          </a:p>
          <a:p>
            <a:pPr lvl="1"/>
            <a:r>
              <a:rPr lang="en-US" dirty="0" smtClean="0"/>
              <a:t>Vice-Chair</a:t>
            </a:r>
          </a:p>
          <a:p>
            <a:pPr lvl="1"/>
            <a:r>
              <a:rPr lang="en-US" dirty="0" smtClean="0"/>
              <a:t>Programming &amp; Events Chair</a:t>
            </a:r>
          </a:p>
          <a:p>
            <a:pPr lvl="1"/>
            <a:r>
              <a:rPr lang="en-US" dirty="0" smtClean="0"/>
              <a:t>Leadership Chair</a:t>
            </a:r>
          </a:p>
          <a:p>
            <a:pPr lvl="1"/>
            <a:endParaRPr lang="en-US" dirty="0"/>
          </a:p>
          <a:p>
            <a:r>
              <a:rPr lang="en-US" dirty="0" smtClean="0"/>
              <a:t>At-Large Positions (6)</a:t>
            </a:r>
          </a:p>
          <a:p>
            <a:endParaRPr lang="en-US" dirty="0"/>
          </a:p>
          <a:p>
            <a:r>
              <a:rPr lang="en-US" dirty="0" smtClean="0"/>
              <a:t>Other (3)</a:t>
            </a:r>
          </a:p>
          <a:p>
            <a:pPr lvl="1"/>
            <a:r>
              <a:rPr lang="en-US" dirty="0" smtClean="0"/>
              <a:t>National Team Vice-Chair</a:t>
            </a:r>
          </a:p>
          <a:p>
            <a:pPr lvl="1"/>
            <a:r>
              <a:rPr lang="en-US" dirty="0" smtClean="0"/>
              <a:t>AAC Representative</a:t>
            </a:r>
          </a:p>
          <a:p>
            <a:pPr lvl="1"/>
            <a:r>
              <a:rPr lang="en-US" dirty="0" err="1" smtClean="0"/>
              <a:t>BoD</a:t>
            </a:r>
            <a:r>
              <a:rPr lang="en-US" dirty="0" smtClean="0"/>
              <a:t> Representative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551950" y="2287301"/>
            <a:ext cx="4813092" cy="30788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800" b="1" smtClean="0">
                <a:solidFill>
                  <a:srgbClr val="C20D30"/>
                </a:solidFill>
              </a:rPr>
              <a:t>ALL</a:t>
            </a:r>
            <a:endParaRPr lang="en-US" sz="4800" dirty="0"/>
          </a:p>
          <a:p>
            <a:pPr marL="0" indent="0" algn="ctr">
              <a:buNone/>
            </a:pPr>
            <a:r>
              <a:rPr lang="en-US" sz="4800" dirty="0" smtClean="0"/>
              <a:t>members of the AEC will have</a:t>
            </a:r>
          </a:p>
          <a:p>
            <a:pPr marL="0" indent="0" algn="ctr">
              <a:buNone/>
            </a:pPr>
            <a:r>
              <a:rPr lang="en-US" sz="4800" dirty="0" smtClean="0">
                <a:solidFill>
                  <a:srgbClr val="C20D30"/>
                </a:solidFill>
              </a:rPr>
              <a:t>voice</a:t>
            </a:r>
            <a:r>
              <a:rPr lang="en-US" sz="4800" dirty="0" smtClean="0"/>
              <a:t> and </a:t>
            </a:r>
            <a:r>
              <a:rPr lang="en-US" sz="4800" dirty="0" smtClean="0">
                <a:solidFill>
                  <a:srgbClr val="C20D30"/>
                </a:solidFill>
              </a:rPr>
              <a:t>vote</a:t>
            </a:r>
            <a:r>
              <a:rPr lang="en-US" sz="4800" dirty="0" smtClean="0"/>
              <a:t>.</a:t>
            </a: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175594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Nomination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less than </a:t>
            </a:r>
            <a:r>
              <a:rPr lang="en-US" b="1" dirty="0" smtClean="0"/>
              <a:t>60 days</a:t>
            </a:r>
            <a:r>
              <a:rPr lang="en-US" dirty="0" smtClean="0"/>
              <a:t> prior to convention:</a:t>
            </a:r>
          </a:p>
          <a:p>
            <a:pPr lvl="1"/>
            <a:r>
              <a:rPr lang="en-US" dirty="0" smtClean="0"/>
              <a:t>Call for athletes to declare their intent to run for the AEC will be sent to the Athletes’ Committee and posted to the USA Swimming website.</a:t>
            </a:r>
          </a:p>
          <a:p>
            <a:pPr lvl="1"/>
            <a:endParaRPr lang="en-US" dirty="0"/>
          </a:p>
          <a:p>
            <a:r>
              <a:rPr lang="en-US" b="1" dirty="0" smtClean="0"/>
              <a:t>30 days</a:t>
            </a:r>
            <a:r>
              <a:rPr lang="en-US" dirty="0" smtClean="0"/>
              <a:t> prior to convention:</a:t>
            </a:r>
          </a:p>
          <a:p>
            <a:pPr lvl="1"/>
            <a:r>
              <a:rPr lang="en-US" dirty="0" smtClean="0"/>
              <a:t>Deadline for eligible athletes declare their intent to run for the AEC.</a:t>
            </a:r>
          </a:p>
          <a:p>
            <a:pPr lvl="1"/>
            <a:endParaRPr lang="en-US" dirty="0"/>
          </a:p>
          <a:p>
            <a:r>
              <a:rPr lang="en-US" dirty="0" smtClean="0"/>
              <a:t>Not less than </a:t>
            </a:r>
            <a:r>
              <a:rPr lang="en-US" b="1" dirty="0" smtClean="0"/>
              <a:t>21 days </a:t>
            </a:r>
            <a:r>
              <a:rPr lang="en-US" dirty="0" smtClean="0"/>
              <a:t>prior to convention:</a:t>
            </a:r>
          </a:p>
          <a:p>
            <a:pPr lvl="1"/>
            <a:r>
              <a:rPr lang="en-US" dirty="0" smtClean="0"/>
              <a:t>All candidate biographies will be sent to the Athletes’ Committee and posted to the USA Swimming website.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465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AEC Election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Afternoon on </a:t>
            </a:r>
            <a:r>
              <a:rPr lang="en-US" b="1" dirty="0" smtClean="0"/>
              <a:t>Wednesday, September 25, 2018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All athletes running for the AEC will be introduced to the athletes present.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Morning on </a:t>
            </a:r>
            <a:r>
              <a:rPr lang="en-US" b="1" dirty="0" smtClean="0"/>
              <a:t>Friday, September 27, 2018</a:t>
            </a:r>
            <a:r>
              <a:rPr lang="en-US" dirty="0" smtClean="0"/>
              <a:t>, the Athletes’ Committee will elect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10 members (officers from among these 10) to serve a term of two years, to be limited to two consecutive terms.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NTAC will elect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1 NTAC Chair to serve a term of two years, to be limited to two consecutive terms.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USOC AAC will elect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1 representative at the Summer Olympic Games to serve a four year term.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117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Officer Election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newly-seated AEC will meet immediately following the House of Delegates meeting on Saturday, September 28, 2018.</a:t>
            </a:r>
          </a:p>
          <a:p>
            <a:r>
              <a:rPr lang="en-US" dirty="0" smtClean="0"/>
              <a:t>At the meeting, the AEC members will identify their interest in running for each of the four officer positions.</a:t>
            </a:r>
          </a:p>
          <a:p>
            <a:r>
              <a:rPr lang="en-US" dirty="0" smtClean="0"/>
              <a:t>One of the members of the AEC, who is not a candidate for one of the officer positions, will distribute the ballots for electing each of the officers.</a:t>
            </a:r>
          </a:p>
          <a:p>
            <a:pPr lvl="1"/>
            <a:r>
              <a:rPr lang="en-US" dirty="0" smtClean="0"/>
              <a:t>The candidate receiving the most votes will be elected to the officer position.</a:t>
            </a:r>
          </a:p>
          <a:p>
            <a:pPr lvl="1"/>
            <a:r>
              <a:rPr lang="en-US" dirty="0" smtClean="0"/>
              <a:t>A candidate can run for as many positions as they would like, but a candidate may not hold more than one officer position simultaneously.</a:t>
            </a:r>
          </a:p>
          <a:p>
            <a:pPr lvl="1"/>
            <a:r>
              <a:rPr lang="en-US" dirty="0" smtClean="0"/>
              <a:t>In the event of a tie, a run-off election will be conducted until a majority winner is elected.</a:t>
            </a:r>
          </a:p>
        </p:txBody>
      </p:sp>
    </p:spTree>
    <p:extLst>
      <p:ext uri="{BB962C8B-B14F-4D97-AF65-F5344CB8AC3E}">
        <p14:creationId xmlns:p14="http://schemas.microsoft.com/office/powerpoint/2010/main" val="138901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Staggered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10 members of the AEC elected by the Athletes’ Committee will serve two year terms.</a:t>
            </a:r>
          </a:p>
          <a:p>
            <a:r>
              <a:rPr lang="en-US" dirty="0" smtClean="0"/>
              <a:t>5 of the members will be elected in odd years; 5 of the members will be elected in even years.</a:t>
            </a:r>
          </a:p>
          <a:p>
            <a:r>
              <a:rPr lang="en-US" dirty="0" smtClean="0"/>
              <a:t>For the first year (2018)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5 athletes receiving the 5 highest vote totals will serve two year terms.</a:t>
            </a:r>
          </a:p>
          <a:p>
            <a:pPr lvl="1"/>
            <a:r>
              <a:rPr lang="en-US" dirty="0" smtClean="0"/>
              <a:t>5 athletes receiving the next 5 highest vote totals will serve one year terms.</a:t>
            </a:r>
          </a:p>
          <a:p>
            <a:r>
              <a:rPr lang="en-US" dirty="0" smtClean="0"/>
              <a:t>In all subsequent years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5 athletes receiving the 5 highest vote totals will be elected to two year terms on the AEC.</a:t>
            </a:r>
          </a:p>
        </p:txBody>
      </p:sp>
    </p:spTree>
    <p:extLst>
      <p:ext uri="{BB962C8B-B14F-4D97-AF65-F5344CB8AC3E}">
        <p14:creationId xmlns:p14="http://schemas.microsoft.com/office/powerpoint/2010/main" val="1715581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0D1D40"/>
      </a:dk1>
      <a:lt1>
        <a:srgbClr val="FFFFFF"/>
      </a:lt1>
      <a:dk2>
        <a:srgbClr val="C10E2D"/>
      </a:dk2>
      <a:lt2>
        <a:srgbClr val="E7E6E6"/>
      </a:lt2>
      <a:accent1>
        <a:srgbClr val="0E1B3F"/>
      </a:accent1>
      <a:accent2>
        <a:srgbClr val="C3002F"/>
      </a:accent2>
      <a:accent3>
        <a:srgbClr val="C3C7C8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1410</TotalTime>
  <Words>883</Words>
  <Application>Microsoft Macintosh PowerPoint</Application>
  <PresentationFormat>Widescreen</PresentationFormat>
  <Paragraphs>129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Arial</vt:lpstr>
      <vt:lpstr>Office Theme</vt:lpstr>
      <vt:lpstr>PowerPoint Presentation</vt:lpstr>
      <vt:lpstr>Restructuring Goals</vt:lpstr>
      <vt:lpstr>New Eligibility</vt:lpstr>
      <vt:lpstr>New Structure</vt:lpstr>
      <vt:lpstr>Proposed Positions</vt:lpstr>
      <vt:lpstr>Nomination Process</vt:lpstr>
      <vt:lpstr>AEC Election Process</vt:lpstr>
      <vt:lpstr>Officer Election Process</vt:lpstr>
      <vt:lpstr>Staggered Terms</vt:lpstr>
      <vt:lpstr>New Sub-Committees</vt:lpstr>
      <vt:lpstr>Programming &amp; Events</vt:lpstr>
      <vt:lpstr>Leadership Committee</vt:lpstr>
      <vt:lpstr>National Team Athletes’ Committee</vt:lpstr>
      <vt:lpstr>Clusters of LSCs</vt:lpstr>
      <vt:lpstr>Proposed Transition Plan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Gazzarato</dc:creator>
  <cp:lastModifiedBy>Joseph Gazzarato</cp:lastModifiedBy>
  <cp:revision>89</cp:revision>
  <cp:lastPrinted>2018-05-12T05:02:33Z</cp:lastPrinted>
  <dcterms:created xsi:type="dcterms:W3CDTF">2018-05-07T18:38:37Z</dcterms:created>
  <dcterms:modified xsi:type="dcterms:W3CDTF">2018-05-20T05:12:31Z</dcterms:modified>
</cp:coreProperties>
</file>